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8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8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0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0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5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8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5EA81-11CE-4727-80D8-EAFD805408A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0FE25-95D9-4E79-968F-D94F55C90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4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1678" y="228600"/>
            <a:ext cx="14863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Bài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5: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744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Luyện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tập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Tính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chất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hóa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của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oxide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acid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11 cuốn sách hay về hóa học vô cùng sống động và gần gũi - Readvi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10" y="2895600"/>
            <a:ext cx="9171709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0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WordArt 2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7767638" cy="63722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pt-BR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Chúc các em học tốt</a:t>
            </a:r>
            <a:endParaRPr lang="en-US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3300"/>
              </a:solidFill>
              <a:latin typeface="Times New Roman"/>
              <a:cs typeface="Times New Roman"/>
            </a:endParaRPr>
          </a:p>
        </p:txBody>
      </p:sp>
      <p:pic>
        <p:nvPicPr>
          <p:cNvPr id="198659" name="Picture 3" descr="ATOM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0" y="1066800"/>
            <a:ext cx="1752600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8661" name="Picture 5" descr="Hoa tim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0"/>
            <a:ext cx="5867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2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609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oxide:</a:t>
            </a:r>
            <a:endParaRPr lang="en-US" sz="2800" b="1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KIẾN THỨC CẦN NHỚ: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209800"/>
            <a:ext cx="8423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95400" y="3124200"/>
            <a:ext cx="6248400" cy="3352800"/>
            <a:chOff x="533400" y="926068"/>
            <a:chExt cx="6248400" cy="3492738"/>
          </a:xfrm>
        </p:grpSpPr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135817" y="2397918"/>
              <a:ext cx="1152525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99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2488117" y="1102518"/>
              <a:ext cx="21336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>
                  <a:solidFill>
                    <a:srgbClr val="99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5484813" y="2397918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Acidic oxide</a:t>
              </a:r>
              <a:endPara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533400" y="2397918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Basic</a:t>
              </a:r>
            </a:p>
            <a:p>
              <a:pPr algn="ctr" eaLnBrk="1" hangingPunct="1"/>
              <a:r>
                <a:rPr lang="en-US" alt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oxide</a:t>
              </a:r>
              <a:endPara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449888" y="3766343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99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533400" y="3766343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99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1828800" y="2691606"/>
              <a:ext cx="1230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H="1">
              <a:off x="4288342" y="2691606"/>
              <a:ext cx="1090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1147762" y="3051968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6097588" y="3051968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1147762" y="1394618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1147761" y="1394618"/>
              <a:ext cx="1264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6097588" y="1321593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4648200" y="1323181"/>
              <a:ext cx="1449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1550987" y="1447800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5181600" y="13716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4648200" y="2653506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636587" y="3200400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(4)</a:t>
              </a:r>
            </a:p>
          </p:txBody>
        </p:sp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2340480" y="26670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27" name="Text Box 35"/>
            <p:cNvSpPr txBox="1">
              <a:spLocks noChangeArrowheads="1"/>
            </p:cNvSpPr>
            <p:nvPr/>
          </p:nvSpPr>
          <p:spPr bwMode="auto">
            <a:xfrm>
              <a:off x="6096000" y="3229768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(5)</a:t>
              </a:r>
            </a:p>
          </p:txBody>
        </p:sp>
        <p:sp>
          <p:nvSpPr>
            <p:cNvPr id="28" name="Text Box 36"/>
            <p:cNvSpPr txBox="1">
              <a:spLocks noChangeArrowheads="1"/>
            </p:cNvSpPr>
            <p:nvPr/>
          </p:nvSpPr>
          <p:spPr bwMode="auto">
            <a:xfrm>
              <a:off x="1371600" y="990599"/>
              <a:ext cx="935037" cy="3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Acid</a:t>
              </a:r>
              <a:endParaRPr lang="en-US" altLang="en-US" sz="1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4800600" y="926068"/>
              <a:ext cx="1503867" cy="3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Base (</a:t>
              </a:r>
              <a:r>
                <a:rPr lang="en-US" altLang="en-US" sz="1800" dirty="0" err="1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dd</a:t>
              </a:r>
              <a:r>
                <a:rPr lang="en-US" altLang="en-US" sz="1800" dirty="0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1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1219200" y="3158331"/>
              <a:ext cx="9350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en-US" sz="1800" dirty="0" err="1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Nước</a:t>
              </a:r>
              <a:endParaRPr lang="en-US" altLang="en-US" sz="1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39"/>
            <p:cNvSpPr txBox="1">
              <a:spLocks noChangeArrowheads="1"/>
            </p:cNvSpPr>
            <p:nvPr/>
          </p:nvSpPr>
          <p:spPr bwMode="auto">
            <a:xfrm>
              <a:off x="5181600" y="3229768"/>
              <a:ext cx="9350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99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Nước</a:t>
              </a:r>
              <a:endParaRPr lang="en-US" altLang="en-US" sz="18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71600" y="1701288"/>
            <a:ext cx="88979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93180" y="1694361"/>
            <a:ext cx="188436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8448" y="1676400"/>
            <a:ext cx="121920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(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94726" y="1683771"/>
            <a:ext cx="127461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(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1108" y="1154622"/>
            <a:ext cx="3194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3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32" grpId="0" animBg="1"/>
      <p:bldP spid="33" grpId="0" animBg="1"/>
      <p:bldP spid="35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8483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oxide:</a:t>
            </a:r>
            <a:endParaRPr lang="en-US" sz="2800" b="1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KIẾN THỨC CẦN NHỚ: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618" y="1524000"/>
            <a:ext cx="7966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82688" y="2667000"/>
            <a:ext cx="6437312" cy="3492738"/>
            <a:chOff x="381000" y="926068"/>
            <a:chExt cx="6437312" cy="3492738"/>
          </a:xfrm>
        </p:grpSpPr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135817" y="2397918"/>
              <a:ext cx="1152525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2488117" y="1102518"/>
              <a:ext cx="21336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5484813" y="2397918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altLang="en-US" sz="2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533400" y="2397918"/>
              <a:ext cx="1296987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endPara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334000" y="3766343"/>
              <a:ext cx="1484312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Acid (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dd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381000" y="3766343"/>
              <a:ext cx="15240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Base (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dd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1828800" y="2691606"/>
              <a:ext cx="1230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H="1">
              <a:off x="4288342" y="2691606"/>
              <a:ext cx="10901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1147762" y="3051968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6097588" y="3051968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1147762" y="1394618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1147761" y="1394618"/>
              <a:ext cx="1264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6097588" y="1321593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4648200" y="1323181"/>
              <a:ext cx="1449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1550987" y="1447800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5181600" y="13716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4648200" y="2653506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636587" y="3200400"/>
              <a:ext cx="5064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(4)</a:t>
              </a:r>
            </a:p>
          </p:txBody>
        </p:sp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2340480" y="26670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27" name="Text Box 35"/>
            <p:cNvSpPr txBox="1">
              <a:spLocks noChangeArrowheads="1"/>
            </p:cNvSpPr>
            <p:nvPr/>
          </p:nvSpPr>
          <p:spPr bwMode="auto">
            <a:xfrm>
              <a:off x="6096000" y="3229768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(5)</a:t>
              </a:r>
            </a:p>
          </p:txBody>
        </p:sp>
        <p:sp>
          <p:nvSpPr>
            <p:cNvPr id="28" name="Text Box 36"/>
            <p:cNvSpPr txBox="1">
              <a:spLocks noChangeArrowheads="1"/>
            </p:cNvSpPr>
            <p:nvPr/>
          </p:nvSpPr>
          <p:spPr bwMode="auto">
            <a:xfrm>
              <a:off x="1371600" y="990600"/>
              <a:ext cx="9350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HCl</a:t>
              </a: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4800600" y="926068"/>
              <a:ext cx="15038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NaOH</a:t>
              </a: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dd</a:t>
              </a: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1219200" y="3158331"/>
              <a:ext cx="9350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Nước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39"/>
            <p:cNvSpPr txBox="1">
              <a:spLocks noChangeArrowheads="1"/>
            </p:cNvSpPr>
            <p:nvPr/>
          </p:nvSpPr>
          <p:spPr bwMode="auto">
            <a:xfrm>
              <a:off x="5181600" y="3229768"/>
              <a:ext cx="9350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Nước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154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609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acid:</a:t>
            </a:r>
            <a:endParaRPr lang="en-US" sz="2800" b="1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KIẾN THỨC CẦN NHỚ: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209800"/>
            <a:ext cx="8423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1701288"/>
            <a:ext cx="119459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27387" y="1694361"/>
            <a:ext cx="2164555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hydrogen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52848" y="1676400"/>
            <a:ext cx="1790952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1108" y="1154622"/>
            <a:ext cx="3194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62000" y="3140075"/>
            <a:ext cx="7315200" cy="3489325"/>
            <a:chOff x="762000" y="1158875"/>
            <a:chExt cx="7315200" cy="3489325"/>
          </a:xfrm>
        </p:grpSpPr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3702050" y="2593975"/>
              <a:ext cx="1152525" cy="65246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Acid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18"/>
            <p:cNvSpPr>
              <a:spLocks noChangeArrowheads="1"/>
            </p:cNvSpPr>
            <p:nvPr/>
          </p:nvSpPr>
          <p:spPr bwMode="auto">
            <a:xfrm>
              <a:off x="762000" y="1301750"/>
              <a:ext cx="1901825" cy="65246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6096000" y="1230312"/>
              <a:ext cx="19812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6096000" y="3995737"/>
              <a:ext cx="19812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765174" y="3967162"/>
              <a:ext cx="1901826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4638674" y="1574800"/>
              <a:ext cx="1457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Line 26"/>
            <p:cNvSpPr>
              <a:spLocks noChangeShapeType="1"/>
            </p:cNvSpPr>
            <p:nvPr/>
          </p:nvSpPr>
          <p:spPr bwMode="auto">
            <a:xfrm>
              <a:off x="3989388" y="1604962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Line 27"/>
            <p:cNvSpPr>
              <a:spLocks noChangeShapeType="1"/>
            </p:cNvSpPr>
            <p:nvPr/>
          </p:nvSpPr>
          <p:spPr bwMode="auto">
            <a:xfrm>
              <a:off x="4638675" y="4254500"/>
              <a:ext cx="1457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Line 28"/>
            <p:cNvSpPr>
              <a:spLocks noChangeShapeType="1"/>
            </p:cNvSpPr>
            <p:nvPr/>
          </p:nvSpPr>
          <p:spPr bwMode="auto">
            <a:xfrm>
              <a:off x="4638675" y="1574800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Line 29"/>
            <p:cNvSpPr>
              <a:spLocks noChangeShapeType="1"/>
            </p:cNvSpPr>
            <p:nvPr/>
          </p:nvSpPr>
          <p:spPr bwMode="auto">
            <a:xfrm flipH="1">
              <a:off x="2693988" y="1609725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 Box 30"/>
            <p:cNvSpPr txBox="1">
              <a:spLocks noChangeArrowheads="1"/>
            </p:cNvSpPr>
            <p:nvPr/>
          </p:nvSpPr>
          <p:spPr bwMode="auto">
            <a:xfrm>
              <a:off x="3074988" y="16002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2998788" y="38862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5132388" y="3897868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50" name="Line 37"/>
            <p:cNvSpPr>
              <a:spLocks noChangeShapeType="1"/>
            </p:cNvSpPr>
            <p:nvPr/>
          </p:nvSpPr>
          <p:spPr bwMode="auto">
            <a:xfrm>
              <a:off x="4638675" y="3317875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38"/>
            <p:cNvSpPr>
              <a:spLocks noChangeShapeType="1"/>
            </p:cNvSpPr>
            <p:nvPr/>
          </p:nvSpPr>
          <p:spPr bwMode="auto">
            <a:xfrm>
              <a:off x="3989388" y="3317875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Line 39"/>
            <p:cNvSpPr>
              <a:spLocks noChangeShapeType="1"/>
            </p:cNvSpPr>
            <p:nvPr/>
          </p:nvSpPr>
          <p:spPr bwMode="auto">
            <a:xfrm flipH="1">
              <a:off x="2693988" y="42545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4648200" y="1158875"/>
              <a:ext cx="13589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Quỳ</a:t>
              </a: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tím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41"/>
            <p:cNvSpPr txBox="1">
              <a:spLocks noChangeArrowheads="1"/>
            </p:cNvSpPr>
            <p:nvPr/>
          </p:nvSpPr>
          <p:spPr bwMode="auto">
            <a:xfrm>
              <a:off x="2667000" y="1219200"/>
              <a:ext cx="15097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Kim </a:t>
              </a:r>
              <a:r>
                <a:rPr lang="en-US" altLang="en-US" sz="1800" dirty="0" err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42"/>
            <p:cNvSpPr>
              <a:spLocks noChangeArrowheads="1"/>
            </p:cNvSpPr>
            <p:nvPr/>
          </p:nvSpPr>
          <p:spPr bwMode="auto">
            <a:xfrm>
              <a:off x="2601912" y="4191000"/>
              <a:ext cx="1512888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Basic oxide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4927600" y="4191000"/>
              <a:ext cx="8636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Base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415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32" grpId="0" animBg="1"/>
      <p:bldP spid="33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609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acid:</a:t>
            </a:r>
            <a:endParaRPr lang="en-US" sz="2800" b="1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KIẾN THỨC CẦN NHỚ: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09601" y="2590800"/>
            <a:ext cx="7848600" cy="3810000"/>
            <a:chOff x="617145" y="1158875"/>
            <a:chExt cx="7460055" cy="3489325"/>
          </a:xfrm>
        </p:grpSpPr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3702050" y="2593975"/>
              <a:ext cx="1152525" cy="65246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en-US" sz="28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altLang="en-US" sz="28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18"/>
            <p:cNvSpPr>
              <a:spLocks noChangeArrowheads="1"/>
            </p:cNvSpPr>
            <p:nvPr/>
          </p:nvSpPr>
          <p:spPr bwMode="auto">
            <a:xfrm>
              <a:off x="617145" y="1301749"/>
              <a:ext cx="2046680" cy="77152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hydrogen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6096000" y="1230312"/>
              <a:ext cx="19812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Màu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đỏ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6096000" y="3995737"/>
              <a:ext cx="1981200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765174" y="3967162"/>
              <a:ext cx="1901826" cy="65246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alt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US" altLang="en-US" sz="2400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endPara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4638674" y="1574800"/>
              <a:ext cx="14573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Line 26"/>
            <p:cNvSpPr>
              <a:spLocks noChangeShapeType="1"/>
            </p:cNvSpPr>
            <p:nvPr/>
          </p:nvSpPr>
          <p:spPr bwMode="auto">
            <a:xfrm>
              <a:off x="3989388" y="1604962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Line 27"/>
            <p:cNvSpPr>
              <a:spLocks noChangeShapeType="1"/>
            </p:cNvSpPr>
            <p:nvPr/>
          </p:nvSpPr>
          <p:spPr bwMode="auto">
            <a:xfrm>
              <a:off x="4638675" y="4254500"/>
              <a:ext cx="1457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Line 28"/>
            <p:cNvSpPr>
              <a:spLocks noChangeShapeType="1"/>
            </p:cNvSpPr>
            <p:nvPr/>
          </p:nvSpPr>
          <p:spPr bwMode="auto">
            <a:xfrm>
              <a:off x="4638675" y="1574800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Line 29"/>
            <p:cNvSpPr>
              <a:spLocks noChangeShapeType="1"/>
            </p:cNvSpPr>
            <p:nvPr/>
          </p:nvSpPr>
          <p:spPr bwMode="auto">
            <a:xfrm flipH="1">
              <a:off x="2693988" y="1609725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 Box 30"/>
            <p:cNvSpPr txBox="1">
              <a:spLocks noChangeArrowheads="1"/>
            </p:cNvSpPr>
            <p:nvPr/>
          </p:nvSpPr>
          <p:spPr bwMode="auto">
            <a:xfrm>
              <a:off x="3074988" y="16002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2998788" y="3886200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5132388" y="3897868"/>
              <a:ext cx="5064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</a:p>
          </p:txBody>
        </p:sp>
        <p:sp>
          <p:nvSpPr>
            <p:cNvPr id="50" name="Line 37"/>
            <p:cNvSpPr>
              <a:spLocks noChangeShapeType="1"/>
            </p:cNvSpPr>
            <p:nvPr/>
          </p:nvSpPr>
          <p:spPr bwMode="auto">
            <a:xfrm>
              <a:off x="4638675" y="3317875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38"/>
            <p:cNvSpPr>
              <a:spLocks noChangeShapeType="1"/>
            </p:cNvSpPr>
            <p:nvPr/>
          </p:nvSpPr>
          <p:spPr bwMode="auto">
            <a:xfrm>
              <a:off x="3989388" y="3317875"/>
              <a:ext cx="0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Line 39"/>
            <p:cNvSpPr>
              <a:spLocks noChangeShapeType="1"/>
            </p:cNvSpPr>
            <p:nvPr/>
          </p:nvSpPr>
          <p:spPr bwMode="auto">
            <a:xfrm flipH="1">
              <a:off x="2693988" y="42545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40"/>
            <p:cNvSpPr txBox="1">
              <a:spLocks noChangeArrowheads="1"/>
            </p:cNvSpPr>
            <p:nvPr/>
          </p:nvSpPr>
          <p:spPr bwMode="auto">
            <a:xfrm>
              <a:off x="4648200" y="1158875"/>
              <a:ext cx="13589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Quỳ</a:t>
              </a: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tím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41"/>
            <p:cNvSpPr txBox="1">
              <a:spLocks noChangeArrowheads="1"/>
            </p:cNvSpPr>
            <p:nvPr/>
          </p:nvSpPr>
          <p:spPr bwMode="auto">
            <a:xfrm>
              <a:off x="2946101" y="1219200"/>
              <a:ext cx="1509712" cy="33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Fe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42"/>
            <p:cNvSpPr>
              <a:spLocks noChangeArrowheads="1"/>
            </p:cNvSpPr>
            <p:nvPr/>
          </p:nvSpPr>
          <p:spPr bwMode="auto">
            <a:xfrm>
              <a:off x="2601912" y="4191000"/>
              <a:ext cx="1512888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altLang="en-US" sz="1800" dirty="0" err="1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CuO</a:t>
              </a:r>
              <a:endParaRPr lang="en-US" altLang="en-US" sz="18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4745524" y="4216400"/>
              <a:ext cx="1261576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8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Fe(OH)</a:t>
              </a:r>
              <a:r>
                <a:rPr lang="en-US" altLang="en-US" sz="1800" baseline="-250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91618" y="1447800"/>
            <a:ext cx="7966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599" y="1284982"/>
            <a:ext cx="7848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Sulfuric acid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3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BÀI TẬP: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3400" y="762000"/>
            <a:ext cx="8153400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(BT1/21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CO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hidrochloric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c/ sodium hydroxide.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75408" y="3048000"/>
            <a:ext cx="7858991" cy="193899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hidrochloric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sodium hydroxide.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14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BÀI TẬP: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3400" y="762000"/>
            <a:ext cx="815340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(BT3/21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75408" y="2743200"/>
            <a:ext cx="7858991" cy="267765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oxide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CO.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10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BÀI TẬP: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75408" y="3840540"/>
            <a:ext cx="7858991" cy="15696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685800"/>
            <a:ext cx="8153400" cy="2677656"/>
            <a:chOff x="533400" y="762000"/>
            <a:chExt cx="8153400" cy="2677656"/>
          </a:xfrm>
        </p:grpSpPr>
        <p:sp>
          <p:nvSpPr>
            <p:cNvPr id="50" name="TextBox 49"/>
            <p:cNvSpPr txBox="1"/>
            <p:nvPr/>
          </p:nvSpPr>
          <p:spPr>
            <a:xfrm>
              <a:off x="533400" y="762000"/>
              <a:ext cx="8153400" cy="2677656"/>
            </a:xfrm>
            <a:prstGeom prst="rect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 (BT5/21 </a:t>
              </a:r>
              <a:r>
                <a:rPr lang="en-US" sz="2400" b="1" dirty="0" err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Sgk</a:t>
              </a:r>
              <a:r>
                <a:rPr lang="en-US" sz="2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</a:p>
            <a:p>
              <a:pPr algn="just"/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ài 5 trang 21 SGK Hóa học 9 | SGK Hóa lớp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408" y="1905000"/>
              <a:ext cx="7858991" cy="1382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734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533400" y="814387"/>
            <a:ext cx="8153400" cy="24622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9,75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ịch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ulfuric acid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just"/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Viết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Tính thể tích khí sinh ra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đkc)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c/ Tính khối lượng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 T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ìm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(Zn=65; H=1; S=32; O=16)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75409" y="3676233"/>
            <a:ext cx="7858991" cy="280076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BÀI TẬP: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846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PHUC</dc:creator>
  <cp:lastModifiedBy>PHUC</cp:lastModifiedBy>
  <cp:revision>29</cp:revision>
  <dcterms:created xsi:type="dcterms:W3CDTF">2021-08-30T05:11:58Z</dcterms:created>
  <dcterms:modified xsi:type="dcterms:W3CDTF">2021-09-03T05:35:54Z</dcterms:modified>
</cp:coreProperties>
</file>